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4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3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0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omments/comment1.xml" ContentType="application/vnd.openxmlformats-officedocument.presentationml.comment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0" r:id="rId3"/>
    <p:sldId id="301" r:id="rId4"/>
    <p:sldId id="273" r:id="rId5"/>
    <p:sldId id="274" r:id="rId6"/>
    <p:sldId id="321" r:id="rId7"/>
    <p:sldId id="322" r:id="rId8"/>
    <p:sldId id="323" r:id="rId9"/>
    <p:sldId id="324" r:id="rId10"/>
    <p:sldId id="326" r:id="rId11"/>
    <p:sldId id="275" r:id="rId12"/>
    <p:sldId id="277" r:id="rId13"/>
    <p:sldId id="278" r:id="rId14"/>
    <p:sldId id="280" r:id="rId15"/>
    <p:sldId id="283" r:id="rId16"/>
    <p:sldId id="285" r:id="rId17"/>
    <p:sldId id="281" r:id="rId18"/>
    <p:sldId id="282" r:id="rId19"/>
    <p:sldId id="292" r:id="rId20"/>
    <p:sldId id="302" r:id="rId21"/>
    <p:sldId id="303" r:id="rId22"/>
    <p:sldId id="304" r:id="rId23"/>
    <p:sldId id="288" r:id="rId24"/>
    <p:sldId id="299" r:id="rId25"/>
    <p:sldId id="284" r:id="rId26"/>
    <p:sldId id="287" r:id="rId27"/>
    <p:sldId id="305" r:id="rId28"/>
    <p:sldId id="290" r:id="rId29"/>
    <p:sldId id="291" r:id="rId30"/>
    <p:sldId id="293" r:id="rId31"/>
    <p:sldId id="294" r:id="rId32"/>
    <p:sldId id="295" r:id="rId33"/>
    <p:sldId id="296" r:id="rId34"/>
    <p:sldId id="297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298" r:id="rId45"/>
    <p:sldId id="307" r:id="rId46"/>
    <p:sldId id="308" r:id="rId47"/>
    <p:sldId id="309" r:id="rId48"/>
    <p:sldId id="311" r:id="rId49"/>
    <p:sldId id="310" r:id="rId50"/>
    <p:sldId id="279" r:id="rId51"/>
    <p:sldId id="276" r:id="rId52"/>
    <p:sldId id="327" r:id="rId53"/>
    <p:sldId id="272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2" userDrawn="1">
          <p15:clr>
            <a:srgbClr val="A4A3A4"/>
          </p15:clr>
        </p15:guide>
        <p15:guide id="2" pos="52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e Porter" initials="CP" lastIdx="3" clrIdx="0">
    <p:extLst>
      <p:ext uri="{19B8F6BF-5375-455C-9EA6-DF929625EA0E}">
        <p15:presenceInfo xmlns:p15="http://schemas.microsoft.com/office/powerpoint/2012/main" userId="S-1-5-21-2083667071-1112689225-1550850067-54553" providerId="AD"/>
      </p:ext>
    </p:extLst>
  </p:cmAuthor>
  <p:cmAuthor id="2" name="Martha Hering" initials="MH" lastIdx="1" clrIdx="1">
    <p:extLst>
      <p:ext uri="{19B8F6BF-5375-455C-9EA6-DF929625EA0E}">
        <p15:presenceInfo xmlns:p15="http://schemas.microsoft.com/office/powerpoint/2012/main" userId="S-1-5-21-2083667071-1112689225-1550850067-10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66C"/>
    <a:srgbClr val="EFF2F5"/>
    <a:srgbClr val="0A3B6F"/>
    <a:srgbClr val="000000"/>
    <a:srgbClr val="003C68"/>
    <a:srgbClr val="00619C"/>
    <a:srgbClr val="3E77BC"/>
    <a:srgbClr val="007D96"/>
    <a:srgbClr val="056C8A"/>
    <a:srgbClr val="008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33" autoAdjust="0"/>
    <p:restoredTop sz="86439"/>
  </p:normalViewPr>
  <p:slideViewPr>
    <p:cSldViewPr snapToGrid="0" showGuides="1">
      <p:cViewPr varScale="1">
        <p:scale>
          <a:sx n="75" d="100"/>
          <a:sy n="75" d="100"/>
        </p:scale>
        <p:origin x="66" y="1368"/>
      </p:cViewPr>
      <p:guideLst>
        <p:guide orient="horz" pos="3132"/>
        <p:guide pos="5280"/>
      </p:guideLst>
    </p:cSldViewPr>
  </p:slideViewPr>
  <p:outlineViewPr>
    <p:cViewPr>
      <p:scale>
        <a:sx n="33" d="100"/>
        <a:sy n="33" d="100"/>
      </p:scale>
      <p:origin x="0" y="-73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9T12:32:27.943" idx="2">
    <p:pos x="5703" y="921"/>
    <p:text>Maybe get a better looking My Tasks - seems kind of bland with just the one thing do to (the grey box)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16CC0F-3E16-0C48-83CA-42351AB273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66B4D-25CD-B84F-B100-CC511C7837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B6791-5CE1-A144-85FF-3A54CAE88D2C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8D97-C13F-9A44-B1BB-58F9D4ACE3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0AA9A-5A4B-F74E-961A-420255C92E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8CFC7-FC2D-434B-8AF3-3B8FD6DDB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79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DB285-EC0E-42D8-88C4-3625BAF16DB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40036-C79D-4A47-ABEA-AB9642CF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40036-C79D-4A47-ABEA-AB9642CF7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24E223D-25C1-461D-9DF6-D62C70EE8C42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 descr="CTSU - Cancer Trials Support Unit - A service of the National Cancer Institute"/>
          <p:cNvGrpSpPr/>
          <p:nvPr userDrawn="1"/>
        </p:nvGrpSpPr>
        <p:grpSpPr>
          <a:xfrm>
            <a:off x="619033" y="28516"/>
            <a:ext cx="3525789" cy="444650"/>
            <a:chOff x="273171" y="24401"/>
            <a:chExt cx="3525789" cy="444650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71" y="24401"/>
              <a:ext cx="529184" cy="4446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 userDrawn="1"/>
          </p:nvSpPr>
          <p:spPr>
            <a:xfrm>
              <a:off x="788631" y="39600"/>
              <a:ext cx="30103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A3B6F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100" b="1" i="1" spc="100" baseline="0" dirty="0" smtClean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1F466C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7287032" y="160231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1F466C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20" y="705952"/>
            <a:ext cx="4373048" cy="4465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355" y="704849"/>
            <a:ext cx="4407645" cy="4531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76"/>
            <a:ext cx="7450342" cy="6932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753" y="699882"/>
            <a:ext cx="4391247" cy="4442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A3B6F"/>
                </a:solidFill>
              </a:rPr>
              <a:t>www.ctsu.org</a:t>
            </a:r>
            <a:endParaRPr lang="en-US" sz="900" b="1" dirty="0">
              <a:solidFill>
                <a:srgbClr val="0A3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2121" y="703307"/>
            <a:ext cx="4401878" cy="4460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28"/>
            <a:ext cx="7450342" cy="6932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5917" y="705260"/>
            <a:ext cx="4340174" cy="4518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8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18" y="702804"/>
            <a:ext cx="4369981" cy="4468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A3B6F"/>
                </a:solidFill>
              </a:rPr>
              <a:t>www.ctsu.org</a:t>
            </a:r>
            <a:endParaRPr lang="en-US" sz="900" b="1" dirty="0">
              <a:solidFill>
                <a:srgbClr val="0A3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E26E8DC4-FED2-C347-B307-AA771B612993}"/>
              </a:ext>
            </a:extLst>
          </p:cNvPr>
          <p:cNvGrpSpPr/>
          <p:nvPr userDrawn="1"/>
        </p:nvGrpSpPr>
        <p:grpSpPr>
          <a:xfrm>
            <a:off x="4809744" y="707219"/>
            <a:ext cx="4337338" cy="4480057"/>
            <a:chOff x="4809744" y="707219"/>
            <a:chExt cx="4337338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9" t="7746" r="7161" b="4136"/>
            <a:stretch/>
          </p:blipFill>
          <p:spPr>
            <a:xfrm>
              <a:off x="4809744" y="707219"/>
              <a:ext cx="4337338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E15B907-C761-0441-B264-1C0412845D80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0AA2A4-9D08-2747-BA17-EA3F0621BB31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0F0E9FF0-893C-CF44-9153-FD3DF89FB7E5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3819371-792E-724A-A364-F8BCF35E3D2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29C021-C029-C748-B584-9D2F0322122A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041E-C800-416E-B4E3-C206DD7A8A79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198A7CBE-0EAE-0F4B-997A-34C71B301CF2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B433F28-72AC-5D4D-9EA6-A6B392B4856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27DA26-73BD-7048-AA22-41C6B771351B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B5-51E5-40E9-9026-9E4AD5538CD9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B544248-D5E9-5B42-AE62-26EF545BCEEB}"/>
              </a:ext>
            </a:extLst>
          </p:cNvPr>
          <p:cNvGrpSpPr/>
          <p:nvPr userDrawn="1"/>
        </p:nvGrpSpPr>
        <p:grpSpPr>
          <a:xfrm>
            <a:off x="4810125" y="707219"/>
            <a:ext cx="4333875" cy="4465277"/>
            <a:chOff x="4810125" y="707219"/>
            <a:chExt cx="4333875" cy="446527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49A1EA6-5EFF-DD47-B1AF-362B88E7BEAE}"/>
                </a:ext>
              </a:extLst>
            </p:cNvPr>
            <p:cNvSpPr/>
            <p:nvPr userDrawn="1"/>
          </p:nvSpPr>
          <p:spPr>
            <a:xfrm>
              <a:off x="6636650" y="3881369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909CC8-E7D5-AC47-86C0-084FE249EAB5}"/>
                </a:ext>
              </a:extLst>
            </p:cNvPr>
            <p:cNvCxnSpPr/>
            <p:nvPr userDrawn="1"/>
          </p:nvCxnSpPr>
          <p:spPr>
            <a:xfrm>
              <a:off x="8488236" y="4817429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B799-6477-4B8C-B6F6-8ABB3B3E521F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292D1F-9D39-493F-B8E9-23BDD6A87F57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255133" y="128332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00619C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0" name="Group 19" descr="CTSU - Cancer Trials Support Unit; A service of the National Cancer Institute"/>
          <p:cNvGrpSpPr/>
          <p:nvPr userDrawn="1"/>
        </p:nvGrpSpPr>
        <p:grpSpPr>
          <a:xfrm>
            <a:off x="614365" y="0"/>
            <a:ext cx="3520452" cy="506048"/>
            <a:chOff x="5335419" y="886"/>
            <a:chExt cx="3520452" cy="506048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00619C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5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519B89E-6431-6844-BC51-A57F6FC867C4}"/>
              </a:ext>
            </a:extLst>
          </p:cNvPr>
          <p:cNvGrpSpPr/>
          <p:nvPr userDrawn="1"/>
        </p:nvGrpSpPr>
        <p:grpSpPr>
          <a:xfrm>
            <a:off x="-6759" y="3563815"/>
            <a:ext cx="9150759" cy="1623461"/>
            <a:chOff x="-6759" y="3563815"/>
            <a:chExt cx="9150759" cy="1623461"/>
          </a:xfrm>
        </p:grpSpPr>
        <p:pic>
          <p:nvPicPr>
            <p:cNvPr id="11" name="Picture Placeholder 7">
              <a:extLst>
                <a:ext uri="{FF2B5EF4-FFF2-40B4-BE49-F238E27FC236}">
                  <a16:creationId xmlns:a16="http://schemas.microsoft.com/office/drawing/2014/main" id="{121754F7-4C02-2845-A827-3B539362CE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4" b="37580"/>
            <a:stretch/>
          </p:blipFill>
          <p:spPr>
            <a:xfrm>
              <a:off x="-6759" y="3563815"/>
              <a:ext cx="9150759" cy="159755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1C2A0A-D5D7-B444-99B1-741749820C44}"/>
                </a:ext>
              </a:extLst>
            </p:cNvPr>
            <p:cNvSpPr/>
            <p:nvPr userDrawn="1"/>
          </p:nvSpPr>
          <p:spPr>
            <a:xfrm>
              <a:off x="-6759" y="4056184"/>
              <a:ext cx="9150759" cy="1105189"/>
            </a:xfrm>
            <a:prstGeom prst="rect">
              <a:avLst/>
            </a:pr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75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4A5E16-0137-CF40-8FA0-3AC461AD2BB0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B020DC-298C-4392-A02F-CF24109D8A08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26096"/>
            <a:ext cx="9150758" cy="1623459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B020DC-298C-4392-A02F-CF24109D8A08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38173"/>
            <a:ext cx="9152855" cy="1605327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fld id="{8AB020DC-298C-4392-A02F-CF24109D8A08}" type="datetime1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1F466C"/>
                </a:solidFill>
              </a:rPr>
              <a:t>www.ctsu.org</a:t>
            </a:r>
            <a:endParaRPr lang="en-US" sz="900" b="1" dirty="0">
              <a:solidFill>
                <a:srgbClr val="1F4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75678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374716"/>
            <a:ext cx="3868340" cy="31269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5678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374716"/>
            <a:ext cx="3887391" cy="31269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60BB-728E-40DF-B61C-185B9C2E143F}" type="datetime1">
              <a:rPr lang="en-US" smtClean="0"/>
              <a:t>3/17/2022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E072930-C0FF-A444-A224-42097B63AF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4283" y="832162"/>
            <a:ext cx="1620837" cy="1620838"/>
          </a:xfr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72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55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4F36C03-CC92-844C-9E52-E82651892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7041" y="832162"/>
            <a:ext cx="1620837" cy="1620838"/>
          </a:xfr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F5D8F9-9EA2-7943-BCBB-6D0A04FF4EF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63487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3419348-800F-9D45-BE3E-4292835E09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96315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1938FDE5-CD69-DE4A-8653-EEFC3668C8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62233" y="832162"/>
            <a:ext cx="1620837" cy="1620838"/>
          </a:xfr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C02D4F-4FE3-EA42-BAF5-939FA276E78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5867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C07A148-2BF5-544F-B02F-5628EF90E8E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9150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D618B-4D31-4E8B-9705-90E0609683F5}" type="datetime1">
              <a:rPr lang="en-US" smtClean="0"/>
              <a:t>3/17/2022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lumn with Highlight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55A25B-9018-7244-A684-74118ADCC4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845" y="810584"/>
            <a:ext cx="8144055" cy="420688"/>
          </a:xfrm>
        </p:spPr>
        <p:txBody>
          <a:bodyPr/>
          <a:lstStyle>
            <a:lvl1pPr marL="57150" indent="0">
              <a:buFont typeface="Arial" panose="020B0604020202020204" pitchFamily="34" charset="0"/>
              <a:buNone/>
              <a:defRPr sz="1500"/>
            </a:lvl1pPr>
            <a:lvl2pPr marL="288925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1028700" indent="0">
              <a:buFont typeface="Arial" panose="020B0604020202020204" pitchFamily="34" charset="0"/>
              <a:buNone/>
              <a:defRPr sz="1400"/>
            </a:lvl4pPr>
            <a:lvl5pPr marL="13716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7B277E59-379D-E04B-814E-390776885C3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299" y="1431985"/>
            <a:ext cx="6416855" cy="3646334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466CF-5788-1F46-9E6F-D7EBC715AF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58584" y="1591056"/>
            <a:ext cx="1920873" cy="2181564"/>
          </a:xfrm>
          <a:solidFill>
            <a:srgbClr val="DDF1F7"/>
          </a:solidFill>
          <a:ln>
            <a:solidFill>
              <a:srgbClr val="009FAE"/>
            </a:solidFill>
          </a:ln>
        </p:spPr>
        <p:txBody>
          <a:bodyPr tIns="91440" bIns="182880" anchor="ctr" anchorCtr="0"/>
          <a:lstStyle>
            <a:lvl1pPr marL="57150" indent="0">
              <a:lnSpc>
                <a:spcPct val="110000"/>
              </a:lnSpc>
              <a:buNone/>
              <a:defRPr sz="1300"/>
            </a:lvl1pPr>
            <a:lvl2pPr marL="288925" indent="0">
              <a:buNone/>
              <a:defRPr/>
            </a:lvl2pPr>
            <a:lvl3pPr marL="4572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ADB2-8FF9-4B42-83EA-EF525CF8B5CD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63F6-A429-427D-A296-8DB8F1B6AE6D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6719-F8C9-4615-9D49-F2411C76DE89}" type="datetime1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 descr="&quot; &quot;">
            <a:extLst>
              <a:ext uri="{FF2B5EF4-FFF2-40B4-BE49-F238E27FC236}">
                <a16:creationId xmlns:a16="http://schemas.microsoft.com/office/drawing/2014/main" id="{C9460DD9-53F6-F84C-BB9A-6020BC05B803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3C68"/>
                </a:solidFill>
              </a:rPr>
              <a:t>www.ctsu.org</a:t>
            </a:r>
            <a:endParaRPr lang="en-US" sz="900" dirty="0">
              <a:solidFill>
                <a:srgbClr val="003C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descr="&quot; &quot;"/>
          <p:cNvSpPr/>
          <p:nvPr userDrawn="1"/>
        </p:nvSpPr>
        <p:spPr>
          <a:xfrm>
            <a:off x="0" y="179882"/>
            <a:ext cx="9144000" cy="6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83108"/>
            <a:ext cx="1905103" cy="1101970"/>
          </a:xfrm>
        </p:spPr>
        <p:txBody>
          <a:bodyPr anchor="t" anchorCtr="0"/>
          <a:lstStyle>
            <a:lvl1pPr>
              <a:defRPr sz="2400">
                <a:solidFill>
                  <a:srgbClr val="003C6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35079"/>
            <a:ext cx="2089913" cy="2166662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565" y="854791"/>
            <a:ext cx="5491976" cy="342277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B1DC-35A9-4093-875C-40794042268B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892367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2002" y="4804474"/>
            <a:ext cx="5550198" cy="339025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14259" y="4850662"/>
            <a:ext cx="916719" cy="246647"/>
          </a:xfrm>
        </p:spPr>
        <p:txBody>
          <a:bodyPr/>
          <a:lstStyle/>
          <a:p>
            <a:fld id="{AFA7E208-B83C-4C9F-9D3A-E6FF4684B862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18" name="TextBox 17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b="0" i="1" cap="all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  <a:endParaRPr lang="en-US" sz="1000" b="0" i="1" cap="all" spc="0" baseline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spc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Linking</a:t>
                </a:r>
                <a:r>
                  <a:rPr lang="en-US" sz="1050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 practice to progress</a:t>
                </a:r>
                <a:endParaRPr lang="en-US" sz="1050" spc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2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39CBD-166C-4155-8C0D-B522B0EC7D02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ISCLAIMER-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6467" y="4810277"/>
            <a:ext cx="5902379" cy="273844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8846" y="4810277"/>
            <a:ext cx="916989" cy="273844"/>
          </a:xfrm>
        </p:spPr>
        <p:txBody>
          <a:bodyPr/>
          <a:lstStyle/>
          <a:p>
            <a:fld id="{D25FBAD2-88F3-4F54-9C42-6960F47476B0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2605D2B-D784-9748-AFA6-2A276030AC0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96467" y="4521104"/>
            <a:ext cx="5902379" cy="2806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37831-0DB2-B64D-B5E7-A47D0B10F9CC}"/>
              </a:ext>
            </a:extLst>
          </p:cNvPr>
          <p:cNvSpPr txBox="1"/>
          <p:nvPr userDrawn="1"/>
        </p:nvSpPr>
        <p:spPr>
          <a:xfrm>
            <a:off x="0" y="-423946"/>
            <a:ext cx="9143999" cy="2616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PHOTOGRAPHY LEGAL DISCLAIMER – DO NOT DELETE THIS SLIDE IF PRESENTATION INCLUDES PEOPLE IMAGES</a:t>
            </a:r>
          </a:p>
        </p:txBody>
      </p:sp>
      <p:grpSp>
        <p:nvGrpSpPr>
          <p:cNvPr id="18" name="Group 17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21" name="TextBox 20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b="0" i="1" cap="all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  <a:endParaRPr lang="en-US" sz="1000" b="0" i="1" cap="all" spc="0" baseline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spc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Linking</a:t>
                </a:r>
                <a:r>
                  <a:rPr lang="en-US" sz="1050" spc="0" baseline="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 practice to progress</a:t>
                </a:r>
                <a:endParaRPr lang="en-US" sz="1050" spc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 &quot;">
            <a:extLst>
              <a:ext uri="{FF2B5EF4-FFF2-40B4-BE49-F238E27FC236}">
                <a16:creationId xmlns:a16="http://schemas.microsoft.com/office/drawing/2014/main" id="{3F379A51-BB37-3D4F-A6AD-66B3920040E6}"/>
              </a:ext>
            </a:extLst>
          </p:cNvPr>
          <p:cNvSpPr/>
          <p:nvPr userDrawn="1"/>
        </p:nvSpPr>
        <p:spPr>
          <a:xfrm>
            <a:off x="0" y="179883"/>
            <a:ext cx="9144000" cy="632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27985"/>
            <a:ext cx="2949178" cy="1166649"/>
          </a:xfrm>
        </p:spPr>
        <p:txBody>
          <a:bodyPr anchor="b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79884"/>
            <a:ext cx="5256609" cy="461399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7298"/>
            <a:ext cx="2949178" cy="2334816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564D-77DC-4B3D-AFDE-031EFB5CAAEE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7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F471-1B06-41B1-8EC4-21779E98AA8B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D42-7BC2-4A7C-8446-BF7831F0FBFF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92BFE90-0EC7-8E49-A81D-742387D961E1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93F59E-76D3-C945-BA94-AE73A4E845AB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A8D1D9"/>
                </a:gs>
                <a:gs pos="83000">
                  <a:schemeClr val="bg1">
                    <a:alpha val="0"/>
                  </a:schemeClr>
                </a:gs>
                <a:gs pos="37000">
                  <a:srgbClr val="CFEAE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CE12C6-9ED5-9246-8889-3FA33C670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E36DF3-4871-0A4A-8679-A67149E65C80}"/>
                </a:ext>
              </a:extLst>
            </p:cNvPr>
            <p:cNvSpPr/>
            <p:nvPr userDrawn="1"/>
          </p:nvSpPr>
          <p:spPr>
            <a:xfrm>
              <a:off x="1" y="489312"/>
              <a:ext cx="9143998" cy="2652787"/>
            </a:xfrm>
            <a:prstGeom prst="rect">
              <a:avLst/>
            </a:prstGeom>
            <a:gradFill flip="none" rotWithShape="1">
              <a:gsLst>
                <a:gs pos="0">
                  <a:srgbClr val="00457F">
                    <a:alpha val="37000"/>
                  </a:srgbClr>
                </a:gs>
                <a:gs pos="67000">
                  <a:srgbClr val="0A3B6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4FC5CE-57D9-134F-950B-1C7795D90D41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7D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rgbClr val="073C7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7A69-2610-4039-9F17-11F0038B9103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44500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 smtClean="0">
                <a:solidFill>
                  <a:srgbClr val="1F466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1F466C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8" name="Group 17" descr="CTSU - Cancer Trials Support Unit - A service of the National Cancer Institute"/>
          <p:cNvGrpSpPr/>
          <p:nvPr userDrawn="1"/>
        </p:nvGrpSpPr>
        <p:grpSpPr>
          <a:xfrm>
            <a:off x="619033" y="-4843"/>
            <a:ext cx="3520452" cy="506048"/>
            <a:chOff x="5335419" y="886"/>
            <a:chExt cx="3520452" cy="506048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00619C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9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F293EC-DC44-F54B-824D-F99329283B7B}"/>
              </a:ext>
            </a:extLst>
          </p:cNvPr>
          <p:cNvSpPr/>
          <p:nvPr userDrawn="1"/>
        </p:nvSpPr>
        <p:spPr>
          <a:xfrm>
            <a:off x="0" y="489312"/>
            <a:ext cx="9143999" cy="4654188"/>
          </a:xfrm>
          <a:prstGeom prst="rect">
            <a:avLst/>
          </a:prstGeom>
          <a:solidFill>
            <a:srgbClr val="0A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E0F2E8E-1D9A-8C49-BE1B-78C86DE5C06E}"/>
              </a:ext>
            </a:extLst>
          </p:cNvPr>
          <p:cNvGrpSpPr/>
          <p:nvPr userDrawn="1"/>
        </p:nvGrpSpPr>
        <p:grpSpPr>
          <a:xfrm>
            <a:off x="0" y="2"/>
            <a:ext cx="9144000" cy="5159448"/>
            <a:chOff x="0" y="2"/>
            <a:chExt cx="9144000" cy="51594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B2881F6-B9B0-9A4B-86A2-7E6549A8A91F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E4E35E-FD64-BD4D-83E2-105756230751}"/>
                </a:ext>
              </a:extLst>
            </p:cNvPr>
            <p:cNvSpPr/>
            <p:nvPr userDrawn="1"/>
          </p:nvSpPr>
          <p:spPr>
            <a:xfrm>
              <a:off x="3" y="489312"/>
              <a:ext cx="9143995" cy="4654188"/>
            </a:xfrm>
            <a:prstGeom prst="rect">
              <a:avLst/>
            </a:prstGeom>
            <a:gradFill flip="none" rotWithShape="1">
              <a:gsLst>
                <a:gs pos="0">
                  <a:srgbClr val="008799"/>
                </a:gs>
                <a:gs pos="100000">
                  <a:srgbClr val="00B7AD">
                    <a:alpha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&quot; &quot;">
              <a:extLst>
                <a:ext uri="{FF2B5EF4-FFF2-40B4-BE49-F238E27FC236}">
                  <a16:creationId xmlns:a16="http://schemas.microsoft.com/office/drawing/2014/main" id="{2CDFBE96-57AF-D848-91CA-50807F45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300" y="511250"/>
              <a:ext cx="2679700" cy="46482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D2E4C3-920D-2843-94C6-D74267F5D347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D25CFD-5267-C443-8BC4-373BA24E65F0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19ADBA-4B6F-4646-A0BF-2CE6E93C4813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7287032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spc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1" spc="0" baseline="0" dirty="0" smtClean="0">
                <a:solidFill>
                  <a:srgbClr val="00619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1" spc="0" dirty="0">
              <a:solidFill>
                <a:srgbClr val="00619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www.ctsu.org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22" name="Group 21" descr="CTSU - Cancer Trials Support Unit - A service of the National Cancer Institute"/>
          <p:cNvGrpSpPr/>
          <p:nvPr userDrawn="1"/>
        </p:nvGrpSpPr>
        <p:grpSpPr>
          <a:xfrm>
            <a:off x="631487" y="0"/>
            <a:ext cx="3520452" cy="506048"/>
            <a:chOff x="5335419" y="886"/>
            <a:chExt cx="3520452" cy="506048"/>
          </a:xfrm>
        </p:grpSpPr>
        <p:sp>
          <p:nvSpPr>
            <p:cNvPr id="24" name="TextBox 23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 smtClean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  <a:endParaRPr lang="en-US" sz="950" b="0" i="1" cap="all" spc="0" baseline="0" dirty="0">
                <a:solidFill>
                  <a:srgbClr val="00619C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2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D427-BF0C-4CEC-8D1B-17520DE7D3BF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28650" y="3124752"/>
            <a:ext cx="7886700" cy="13886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C3B-C909-4843-AEE1-2E8FB221F18C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B7E8-2EA4-42C9-81A3-D3E36A33D40B}" type="datetime1">
              <a:rPr lang="en-US" smtClean="0"/>
              <a:t>3/17/2022</a:t>
            </a:fld>
            <a:endParaRPr lang="en-US"/>
          </a:p>
        </p:txBody>
      </p:sp>
      <p:pic>
        <p:nvPicPr>
          <p:cNvPr id="9" name="Picture 8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9421" y="710465"/>
            <a:ext cx="4394579" cy="445022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8478" y="705259"/>
            <a:ext cx="4435522" cy="4428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B7E8-2EA4-42C9-81A3-D3E36A33D40B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www.ctsu.org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&quot; &quot;">
            <a:extLst>
              <a:ext uri="{FF2B5EF4-FFF2-40B4-BE49-F238E27FC236}">
                <a16:creationId xmlns:a16="http://schemas.microsoft.com/office/drawing/2014/main" id="{D9C75A97-2C6D-5548-9CE6-5FABA4E3BADF}"/>
              </a:ext>
            </a:extLst>
          </p:cNvPr>
          <p:cNvSpPr/>
          <p:nvPr userDrawn="1"/>
        </p:nvSpPr>
        <p:spPr>
          <a:xfrm>
            <a:off x="0" y="0"/>
            <a:ext cx="9143999" cy="705891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450342" cy="69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55077"/>
            <a:ext cx="7886700" cy="3577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002" y="4804475"/>
            <a:ext cx="550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Cancer Trials Support Unit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5973" y="4804475"/>
            <a:ext cx="11935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74DB4-B219-411F-841C-530B30F70DF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4804475"/>
            <a:ext cx="628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 descr="&quot; &quot;">
            <a:extLst>
              <a:ext uri="{FF2B5EF4-FFF2-40B4-BE49-F238E27FC236}">
                <a16:creationId xmlns:a16="http://schemas.microsoft.com/office/drawing/2014/main" id="{70064890-3E76-1843-BBB2-112D3E03584E}"/>
              </a:ext>
            </a:extLst>
          </p:cNvPr>
          <p:cNvCxnSpPr/>
          <p:nvPr userDrawn="1"/>
        </p:nvCxnSpPr>
        <p:spPr>
          <a:xfrm>
            <a:off x="8488236" y="4807155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3C68"/>
                </a:solidFill>
              </a:rPr>
              <a:t>www.ctsu.org</a:t>
            </a:r>
            <a:endParaRPr lang="en-US" sz="900" b="1" dirty="0">
              <a:solidFill>
                <a:srgbClr val="003C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62" r:id="rId3"/>
    <p:sldLayoutId id="2147483663" r:id="rId4"/>
    <p:sldLayoutId id="2147483688" r:id="rId5"/>
    <p:sldLayoutId id="2147483664" r:id="rId6"/>
    <p:sldLayoutId id="2147483673" r:id="rId7"/>
    <p:sldLayoutId id="2147483707" r:id="rId8"/>
    <p:sldLayoutId id="2147483697" r:id="rId9"/>
    <p:sldLayoutId id="2147483703" r:id="rId10"/>
    <p:sldLayoutId id="2147483701" r:id="rId11"/>
    <p:sldLayoutId id="2147483704" r:id="rId12"/>
    <p:sldLayoutId id="2147483706" r:id="rId13"/>
    <p:sldLayoutId id="2147483705" r:id="rId14"/>
    <p:sldLayoutId id="2147483702" r:id="rId15"/>
    <p:sldLayoutId id="2147483695" r:id="rId16"/>
    <p:sldLayoutId id="2147483683" r:id="rId17"/>
    <p:sldLayoutId id="2147483684" r:id="rId18"/>
    <p:sldLayoutId id="2147483680" r:id="rId19"/>
    <p:sldLayoutId id="2147483676" r:id="rId20"/>
    <p:sldLayoutId id="2147483711" r:id="rId21"/>
    <p:sldLayoutId id="2147483709" r:id="rId22"/>
    <p:sldLayoutId id="2147483665" r:id="rId23"/>
    <p:sldLayoutId id="2147483686" r:id="rId24"/>
    <p:sldLayoutId id="2147483687" r:id="rId25"/>
    <p:sldLayoutId id="2147483666" r:id="rId26"/>
    <p:sldLayoutId id="2147483685" r:id="rId27"/>
    <p:sldLayoutId id="2147483668" r:id="rId28"/>
    <p:sldLayoutId id="2147483675" r:id="rId29"/>
    <p:sldLayoutId id="2147483689" r:id="rId30"/>
    <p:sldLayoutId id="2147483669" r:id="rId31"/>
    <p:sldLayoutId id="2147483670" r:id="rId32"/>
    <p:sldLayoutId id="2147483671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34950" indent="-1778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Zapf Dingbats"/>
        <a:buChar char="❯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68275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7388" indent="-230188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73C72"/>
        </a:buClr>
        <a:buFont typeface=".PingFang SC Regular"/>
        <a:buChar char="－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4" orient="horz" pos="660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8" orient="horz" pos="3132" userDrawn="1">
          <p15:clr>
            <a:srgbClr val="F26B43"/>
          </p15:clr>
        </p15:guide>
        <p15:guide id="9" pos="4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5" Type="http://schemas.openxmlformats.org/officeDocument/2006/relationships/comments" Target="../comments/commen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neporter@Westat.com" TargetMode="External"/><Relationship Id="rId2" Type="http://schemas.openxmlformats.org/officeDocument/2006/relationships/hyperlink" Target="mailto:marthahering@Westat.com" TargetMode="Externa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Regulatory Support System (RSS) Modernization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Portal, Roster Maintenance, Regulatory, and Reports</a:t>
            </a:r>
          </a:p>
          <a:p>
            <a:r>
              <a:rPr lang="en-US" dirty="0" smtClean="0"/>
              <a:t>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Experience – Help and Feedback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490905"/>
              </p:ext>
            </p:extLst>
          </p:nvPr>
        </p:nvGraphicFramePr>
        <p:xfrm>
          <a:off x="296030" y="1080097"/>
          <a:ext cx="8591412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584">
                  <a:extLst>
                    <a:ext uri="{9D8B030D-6E8A-4147-A177-3AD203B41FA5}">
                      <a16:colId xmlns:a16="http://schemas.microsoft.com/office/drawing/2014/main" val="4141457757"/>
                    </a:ext>
                  </a:extLst>
                </a:gridCol>
                <a:gridCol w="2802406">
                  <a:extLst>
                    <a:ext uri="{9D8B030D-6E8A-4147-A177-3AD203B41FA5}">
                      <a16:colId xmlns:a16="http://schemas.microsoft.com/office/drawing/2014/main" val="182208311"/>
                    </a:ext>
                  </a:extLst>
                </a:gridCol>
                <a:gridCol w="4565422">
                  <a:extLst>
                    <a:ext uri="{9D8B030D-6E8A-4147-A177-3AD203B41FA5}">
                      <a16:colId xmlns:a16="http://schemas.microsoft.com/office/drawing/2014/main" val="3198876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Appearance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914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Help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Available</a:t>
                      </a:r>
                      <a:r>
                        <a:rPr lang="en-US" baseline="0" dirty="0" smtClean="0"/>
                        <a:t> on every application page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Specific links may be context-specific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17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Feedback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Available in each</a:t>
                      </a:r>
                      <a:r>
                        <a:rPr lang="en-US" baseline="0" dirty="0" smtClean="0"/>
                        <a:t> application menu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Use to provide overall application feedback or report an issue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99525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22" y="1548945"/>
            <a:ext cx="273072" cy="538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182" y="2415991"/>
            <a:ext cx="2542662" cy="213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02" y="693279"/>
            <a:ext cx="6999690" cy="41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Portal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771897" y="723237"/>
            <a:ext cx="8677894" cy="675347"/>
          </a:xfrm>
        </p:spPr>
        <p:txBody>
          <a:bodyPr/>
          <a:lstStyle/>
          <a:p>
            <a:pPr marL="57150" indent="0">
              <a:buNone/>
            </a:pPr>
            <a:r>
              <a:rPr lang="en-US" dirty="0" smtClean="0"/>
              <a:t>Acts as a gateway to modernized application to which you have access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077066"/>
            <a:ext cx="8321040" cy="37274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28" y="1327497"/>
            <a:ext cx="7863840" cy="20357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3" name="Straight Connector 12"/>
          <p:cNvCxnSpPr/>
          <p:nvPr/>
        </p:nvCxnSpPr>
        <p:spPr>
          <a:xfrm flipV="1">
            <a:off x="6352988" y="1327497"/>
            <a:ext cx="806824" cy="154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945717" y="1309670"/>
            <a:ext cx="364564" cy="189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74" y="3077689"/>
            <a:ext cx="1920240" cy="2816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7746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My Tasks (Welcome)</a:t>
            </a:r>
          </a:p>
          <a:p>
            <a:pPr lvl="1"/>
            <a:r>
              <a:rPr lang="en-US" dirty="0" smtClean="0"/>
              <a:t>Credentialing</a:t>
            </a:r>
          </a:p>
          <a:p>
            <a:pPr lvl="1"/>
            <a:r>
              <a:rPr lang="en-US" dirty="0" smtClean="0"/>
              <a:t>Institution</a:t>
            </a:r>
          </a:p>
          <a:p>
            <a:pPr lvl="2"/>
            <a:r>
              <a:rPr lang="en-US" dirty="0" smtClean="0"/>
              <a:t>Browsers </a:t>
            </a:r>
          </a:p>
          <a:p>
            <a:pPr lvl="2"/>
            <a:r>
              <a:rPr lang="en-US" dirty="0" smtClean="0"/>
              <a:t>Finders</a:t>
            </a:r>
          </a:p>
          <a:p>
            <a:pPr lvl="1"/>
            <a:r>
              <a:rPr lang="en-US" dirty="0" smtClean="0"/>
              <a:t>Person</a:t>
            </a:r>
          </a:p>
          <a:p>
            <a:pPr lvl="2"/>
            <a:r>
              <a:rPr lang="en-US" dirty="0" smtClean="0"/>
              <a:t>Browsers</a:t>
            </a:r>
          </a:p>
          <a:p>
            <a:pPr lvl="2"/>
            <a:r>
              <a:rPr lang="en-US" dirty="0" smtClean="0"/>
              <a:t>Finders</a:t>
            </a:r>
          </a:p>
          <a:p>
            <a:pPr lvl="1"/>
            <a:r>
              <a:rPr lang="en-US" dirty="0" smtClean="0"/>
              <a:t>Administration (Coming Soon)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 - What is Continuing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Roster business rules for assignment of unique CTEP identifiers for institutions and persons continue to be enforced</a:t>
            </a:r>
          </a:p>
          <a:p>
            <a:r>
              <a:rPr lang="en-US" dirty="0" smtClean="0"/>
              <a:t>Roster business rules for the Experimental Therapuetics Clinical Trials Network (ETCTN) and National Clinical Trials Network (NCTN) continue to be enforced</a:t>
            </a:r>
          </a:p>
          <a:p>
            <a:r>
              <a:rPr lang="en-US" dirty="0" smtClean="0"/>
              <a:t>Business rules for adding persons or automated removal of persons based upon CTEP status continue to be enforced</a:t>
            </a:r>
          </a:p>
          <a:p>
            <a:r>
              <a:rPr lang="en-US" dirty="0" smtClean="0"/>
              <a:t>Business rules for setting institution and person statuses were refined and continue to be enforced</a:t>
            </a:r>
          </a:p>
          <a:p>
            <a:r>
              <a:rPr lang="en-US" dirty="0" smtClean="0"/>
              <a:t>Real-time Data Transfer System (RDTS), CTSU Enterprise Web Services (CEWS), and CENTER are unaffected</a:t>
            </a:r>
          </a:p>
          <a:p>
            <a:r>
              <a:rPr lang="en-US" dirty="0" smtClean="0"/>
              <a:t>Integrations with NCORP-SYS and the CTEP-ESYS continue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Roster Maintenance – What has Changed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Future Release </a:t>
            </a:r>
          </a:p>
          <a:p>
            <a:pPr lvl="1"/>
            <a:r>
              <a:rPr lang="en-US" dirty="0" smtClean="0"/>
              <a:t>Copy persons from one institution record to another</a:t>
            </a:r>
          </a:p>
          <a:p>
            <a:pPr lvl="1"/>
            <a:r>
              <a:rPr lang="en-US" dirty="0" smtClean="0"/>
              <a:t>Mass update of person roster statuses from the Person Roster Browser</a:t>
            </a:r>
          </a:p>
          <a:p>
            <a:pPr lvl="1"/>
            <a:r>
              <a:rPr lang="en-US" dirty="0" smtClean="0"/>
              <a:t>CTSU Administrative features for Role set up, Roster Update Maintenance set up, and Attributes set up</a:t>
            </a:r>
          </a:p>
          <a:p>
            <a:r>
              <a:rPr lang="en-US" dirty="0" smtClean="0"/>
              <a:t>What won’t be available</a:t>
            </a:r>
          </a:p>
          <a:p>
            <a:pPr lvl="1"/>
            <a:r>
              <a:rPr lang="en-US" dirty="0" smtClean="0"/>
              <a:t>Unregistered persons</a:t>
            </a:r>
          </a:p>
          <a:p>
            <a:pPr lvl="1"/>
            <a:r>
              <a:rPr lang="en-US" dirty="0" smtClean="0"/>
              <a:t>Unregistered institutions will be moved to a CTSU Administrative function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Tasks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1" y="1461875"/>
            <a:ext cx="8961120" cy="26848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2098964" y="1119273"/>
            <a:ext cx="1160813" cy="253537"/>
          </a:xfrm>
          <a:prstGeom prst="wedgeRoundRectCallout">
            <a:avLst>
              <a:gd name="adj1" fmla="val -20577"/>
              <a:gd name="adj2" fmla="val 163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Navigation</a:t>
            </a:r>
            <a:endParaRPr lang="en-US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6844144" y="1143022"/>
            <a:ext cx="1160813" cy="253537"/>
          </a:xfrm>
          <a:prstGeom prst="wedgeRoundRectCallout">
            <a:avLst>
              <a:gd name="adj1" fmla="val -20577"/>
              <a:gd name="adj2" fmla="val 163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Your Info</a:t>
            </a:r>
            <a:endParaRPr lang="en-US" sz="12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5285509" y="1981224"/>
            <a:ext cx="1160813" cy="253537"/>
          </a:xfrm>
          <a:prstGeom prst="wedgeRoundRectCallout">
            <a:avLst>
              <a:gd name="adj1" fmla="val -20577"/>
              <a:gd name="adj2" fmla="val 163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 Do List</a:t>
            </a:r>
            <a:endParaRPr lang="en-US" sz="12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7424551" y="1981223"/>
            <a:ext cx="1160813" cy="253537"/>
          </a:xfrm>
          <a:prstGeom prst="wedgeRoundRectCallout">
            <a:avLst>
              <a:gd name="adj1" fmla="val 68681"/>
              <a:gd name="adj2" fmla="val 1269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Help Topics</a:t>
            </a:r>
            <a:endParaRPr lang="en-US" sz="12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165265" y="3012398"/>
            <a:ext cx="772886" cy="253537"/>
          </a:xfrm>
          <a:prstGeom prst="wedgeRoundRectCallout">
            <a:avLst>
              <a:gd name="adj1" fmla="val -48199"/>
              <a:gd name="adj2" fmla="val 2334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Portal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883" y="1746724"/>
            <a:ext cx="548640" cy="562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75" y="1795466"/>
            <a:ext cx="491419" cy="5486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291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52" y="606255"/>
            <a:ext cx="7223760" cy="44720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50670" y="693279"/>
            <a:ext cx="6534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Filters are pre-set to the Roster Owner and may be further filtered by multiple parameters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642755" y="3333998"/>
            <a:ext cx="2042556" cy="329540"/>
          </a:xfrm>
          <a:prstGeom prst="wedgeRoundRectCallout">
            <a:avLst>
              <a:gd name="adj1" fmla="val -2810"/>
              <a:gd name="adj2" fmla="val 507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View additional details</a:t>
            </a:r>
            <a:endParaRPr lang="en-US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6852062" y="1642439"/>
            <a:ext cx="886670" cy="329540"/>
          </a:xfrm>
          <a:prstGeom prst="wedgeRoundRectCallout">
            <a:avLst>
              <a:gd name="adj1" fmla="val -20891"/>
              <a:gd name="adj2" fmla="val 760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Actions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09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Finder – Where’s Megan?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559" y="1125894"/>
            <a:ext cx="4663440" cy="12009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045" y="2733916"/>
            <a:ext cx="5832847" cy="1843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07870" y="823379"/>
            <a:ext cx="5382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Simple Search – CTEP ID or full/partial name</a:t>
            </a:r>
            <a:endParaRPr lang="en-US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4025734" y="1986148"/>
            <a:ext cx="1454727" cy="317665"/>
          </a:xfrm>
          <a:prstGeom prst="wedgeRoundRectCallout">
            <a:avLst>
              <a:gd name="adj1" fmla="val -107784"/>
              <a:gd name="adj2" fmla="val -161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Note: Type Ahead</a:t>
            </a:r>
            <a:endParaRPr lang="en-US" sz="12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7490361" y="3526685"/>
            <a:ext cx="1549730" cy="392172"/>
          </a:xfrm>
          <a:prstGeom prst="wedgeRoundRectCallout">
            <a:avLst>
              <a:gd name="adj1" fmla="val -61017"/>
              <a:gd name="adj2" fmla="val 1337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Use the </a:t>
            </a:r>
            <a:r>
              <a:rPr lang="en-US" sz="1200" dirty="0" err="1" smtClean="0"/>
              <a:t>i</a:t>
            </a:r>
            <a:r>
              <a:rPr lang="en-US" sz="1200" dirty="0" smtClean="0"/>
              <a:t> button for detail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62575" y="2456917"/>
            <a:ext cx="5382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Advanced Search Displays if multiple records meet the criteria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42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32B045-7450-4648-97A7-0CA5B024B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Please hold questions until the end of each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/>
              <a:t>	</a:t>
            </a:r>
            <a:r>
              <a:rPr lang="en-US" dirty="0" smtClean="0"/>
              <a:t>Purpose of the RSS Modernization (5 	minutes - James)</a:t>
            </a:r>
          </a:p>
          <a:p>
            <a:r>
              <a:rPr lang="en-US" dirty="0" smtClean="0"/>
              <a:t>	Access (see above - James)</a:t>
            </a:r>
          </a:p>
          <a:p>
            <a:r>
              <a:rPr lang="en-US" dirty="0" smtClean="0"/>
              <a:t>	Common </a:t>
            </a:r>
            <a:r>
              <a:rPr lang="en-US" dirty="0" smtClean="0"/>
              <a:t>Features </a:t>
            </a:r>
            <a:r>
              <a:rPr lang="en-US" dirty="0" smtClean="0"/>
              <a:t>(James 5 	minutes)</a:t>
            </a:r>
            <a:endParaRPr lang="en-US" dirty="0"/>
          </a:p>
          <a:p>
            <a:r>
              <a:rPr lang="en-US" dirty="0" smtClean="0"/>
              <a:t>The Portal (5 minutes - Martha)</a:t>
            </a:r>
            <a:endParaRPr lang="en-US" dirty="0"/>
          </a:p>
          <a:p>
            <a:r>
              <a:rPr lang="en-US" dirty="0" smtClean="0"/>
              <a:t>Roster Maintenance (15 minutes - Martha)</a:t>
            </a:r>
          </a:p>
          <a:p>
            <a:r>
              <a:rPr lang="en-US" dirty="0" smtClean="0"/>
              <a:t>Regulatory (15 minutes - Ryan)</a:t>
            </a:r>
          </a:p>
          <a:p>
            <a:r>
              <a:rPr lang="en-US" dirty="0" smtClean="0"/>
              <a:t>Reports (10 minutes - James)</a:t>
            </a:r>
          </a:p>
          <a:p>
            <a:r>
              <a:rPr lang="en-US" dirty="0" smtClean="0"/>
              <a:t>Next Steps (5 minutes - James)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</a:t>
            </a:r>
            <a:r>
              <a:rPr lang="en-US" dirty="0" smtClean="0"/>
              <a:t> Buttons – Confirm Search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61" y="734843"/>
            <a:ext cx="5029200" cy="4296944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3093523" y="1398059"/>
            <a:ext cx="914400" cy="914400"/>
          </a:xfrm>
          <a:prstGeom prst="noSmoking">
            <a:avLst>
              <a:gd name="adj" fmla="val 44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447308" y="1681738"/>
            <a:ext cx="1540823" cy="612648"/>
          </a:xfrm>
          <a:prstGeom prst="wedgeRoundRectCallout">
            <a:avLst>
              <a:gd name="adj1" fmla="val -74975"/>
              <a:gd name="adj2" fmla="val -266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This is the wrong Megan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94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Finder - Advanced Search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56" y="1279716"/>
            <a:ext cx="7406640" cy="31048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033154" y="2765687"/>
            <a:ext cx="3221181" cy="687064"/>
            <a:chOff x="1033154" y="2765687"/>
            <a:chExt cx="3221181" cy="687064"/>
          </a:xfrm>
        </p:grpSpPr>
        <p:sp>
          <p:nvSpPr>
            <p:cNvPr id="6" name="Rectangle 5"/>
            <p:cNvSpPr/>
            <p:nvPr/>
          </p:nvSpPr>
          <p:spPr>
            <a:xfrm>
              <a:off x="1033154" y="3170712"/>
              <a:ext cx="3221181" cy="2820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Try Different Parameters</a:t>
              </a:r>
              <a:endParaRPr lang="en-US" sz="1400" dirty="0"/>
            </a:p>
          </p:txBody>
        </p:sp>
        <p:sp>
          <p:nvSpPr>
            <p:cNvPr id="7" name="Up Arrow 6"/>
            <p:cNvSpPr/>
            <p:nvPr/>
          </p:nvSpPr>
          <p:spPr>
            <a:xfrm>
              <a:off x="1404256" y="2765687"/>
              <a:ext cx="276102" cy="39717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Up Arrow 7"/>
          <p:cNvSpPr/>
          <p:nvPr/>
        </p:nvSpPr>
        <p:spPr>
          <a:xfrm>
            <a:off x="3907971" y="2765687"/>
            <a:ext cx="276102" cy="3971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12031" y="3187879"/>
            <a:ext cx="2195187" cy="735297"/>
            <a:chOff x="5732813" y="3162857"/>
            <a:chExt cx="2195187" cy="735297"/>
          </a:xfrm>
        </p:grpSpPr>
        <p:sp>
          <p:nvSpPr>
            <p:cNvPr id="10" name="Rectangle 9"/>
            <p:cNvSpPr/>
            <p:nvPr/>
          </p:nvSpPr>
          <p:spPr>
            <a:xfrm>
              <a:off x="5732813" y="3162857"/>
              <a:ext cx="1930730" cy="2820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Verify with </a:t>
              </a:r>
              <a:r>
                <a:rPr lang="en-US" sz="1400" dirty="0" err="1" smtClean="0"/>
                <a:t>i</a:t>
              </a:r>
              <a:r>
                <a:rPr lang="en-US" sz="1400" dirty="0" smtClean="0"/>
                <a:t> Button</a:t>
              </a:r>
              <a:endParaRPr lang="en-US" sz="1400" dirty="0"/>
            </a:p>
          </p:txBody>
        </p:sp>
        <p:sp>
          <p:nvSpPr>
            <p:cNvPr id="11" name="Up Arrow 10"/>
            <p:cNvSpPr/>
            <p:nvPr/>
          </p:nvSpPr>
          <p:spPr>
            <a:xfrm rot="7481002">
              <a:off x="7311713" y="3281866"/>
              <a:ext cx="276102" cy="95647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954" y="1778181"/>
            <a:ext cx="4023360" cy="1278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6" name="Straight Connector 15"/>
          <p:cNvCxnSpPr/>
          <p:nvPr/>
        </p:nvCxnSpPr>
        <p:spPr>
          <a:xfrm>
            <a:off x="971176" y="4170782"/>
            <a:ext cx="2958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5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Finder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076952"/>
            <a:ext cx="8321040" cy="33550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72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and Person Attributes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3597" y="1023031"/>
            <a:ext cx="3657600" cy="35766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1754579" y="1987560"/>
            <a:ext cx="7294419" cy="1647578"/>
            <a:chOff x="1707078" y="1962397"/>
            <a:chExt cx="7294419" cy="16475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0397" y="2057400"/>
              <a:ext cx="4991100" cy="155257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Rounded Rectangular Callout 8"/>
            <p:cNvSpPr/>
            <p:nvPr/>
          </p:nvSpPr>
          <p:spPr>
            <a:xfrm>
              <a:off x="1707078" y="1962397"/>
              <a:ext cx="1671452" cy="190006"/>
            </a:xfrm>
            <a:prstGeom prst="wedgeRoundRectCallout">
              <a:avLst>
                <a:gd name="adj1" fmla="val -79625"/>
                <a:gd name="adj2" fmla="val -73437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Select Link to edit</a:t>
              </a:r>
              <a:endParaRPr lang="en-US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44786" y="985500"/>
            <a:ext cx="4868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Displays Roster Owner Attributes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Required Attributes and Fields are Denoted by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041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and Person Address and Contacts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775839"/>
            <a:ext cx="6766560" cy="1909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2767711"/>
            <a:ext cx="6766560" cy="22425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6855031" y="3888997"/>
            <a:ext cx="925088" cy="220056"/>
          </a:xfrm>
          <a:prstGeom prst="wedgeRoundRectCallout">
            <a:avLst>
              <a:gd name="adj1" fmla="val 19427"/>
              <a:gd name="adj2" fmla="val 993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Row</a:t>
            </a:r>
            <a:endParaRPr lang="en-US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7318538" y="1646425"/>
            <a:ext cx="562891" cy="220056"/>
          </a:xfrm>
          <a:prstGeom prst="wedgeRoundRectCallout">
            <a:avLst>
              <a:gd name="adj1" fmla="val 26284"/>
              <a:gd name="adj2" fmla="val 110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90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Browsers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63336" y="779155"/>
            <a:ext cx="7886700" cy="3577646"/>
          </a:xfrm>
        </p:spPr>
        <p:txBody>
          <a:bodyPr/>
          <a:lstStyle/>
          <a:p>
            <a:r>
              <a:rPr lang="en-US" dirty="0" smtClean="0"/>
              <a:t>Filter and sort on multiple parameters going from left to right</a:t>
            </a:r>
          </a:p>
          <a:p>
            <a:r>
              <a:rPr lang="en-US" dirty="0" smtClean="0"/>
              <a:t>Downloadable to CSV</a:t>
            </a:r>
          </a:p>
          <a:p>
            <a:r>
              <a:rPr lang="en-US" dirty="0" smtClean="0"/>
              <a:t>Navigate to institution record by selecting the Institution CTEP ID link</a:t>
            </a:r>
          </a:p>
          <a:p>
            <a:r>
              <a:rPr lang="en-US" dirty="0" smtClean="0"/>
              <a:t>May view the associated persons by selecting the Person icon</a:t>
            </a:r>
          </a:p>
          <a:p>
            <a:r>
              <a:rPr lang="en-US" dirty="0" smtClean="0"/>
              <a:t>There is also a separate Non-Member Collaborator (NMC) browser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5" y="2703166"/>
            <a:ext cx="8869680" cy="18046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2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Roster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27274" y="1052698"/>
            <a:ext cx="3886200" cy="3263504"/>
          </a:xfrm>
        </p:spPr>
        <p:txBody>
          <a:bodyPr/>
          <a:lstStyle/>
          <a:p>
            <a:r>
              <a:rPr lang="en-US" dirty="0" smtClean="0"/>
              <a:t>Allows claim or activation of institution records</a:t>
            </a:r>
          </a:p>
          <a:p>
            <a:r>
              <a:rPr lang="en-US" dirty="0" smtClean="0"/>
              <a:t>Edit institution records</a:t>
            </a:r>
          </a:p>
          <a:p>
            <a:r>
              <a:rPr lang="en-US" dirty="0" smtClean="0"/>
              <a:t>Required attributes must be set prior to claiming the institution</a:t>
            </a:r>
          </a:p>
          <a:p>
            <a:r>
              <a:rPr lang="en-US" dirty="0" smtClean="0"/>
              <a:t>Supports the Audit Information System (AIS) integration</a:t>
            </a:r>
          </a:p>
          <a:p>
            <a:r>
              <a:rPr lang="en-US" dirty="0" smtClean="0"/>
              <a:t>Support post dating but not pre-dating of statuses</a:t>
            </a:r>
          </a:p>
          <a:p>
            <a:r>
              <a:rPr lang="en-US" dirty="0" smtClean="0"/>
              <a:t>NCTN, NCORP, ETCTN, and AMC sites must be active on the CIRB roster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49" y="693279"/>
            <a:ext cx="4547835" cy="41883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4917600" y="2071802"/>
            <a:ext cx="2613600" cy="612648"/>
          </a:xfrm>
          <a:prstGeom prst="wedgeRoundRectCallout">
            <a:avLst>
              <a:gd name="adj1" fmla="val 34967"/>
              <a:gd name="adj2" fmla="val -1408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Will be green if site can be claimed form the screen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11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Roster Tree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87887" y="1165051"/>
            <a:ext cx="3629025" cy="2971800"/>
            <a:chOff x="287887" y="1165051"/>
            <a:chExt cx="3629025" cy="2971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887" y="1165051"/>
              <a:ext cx="3629025" cy="2971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Donut 8"/>
            <p:cNvSpPr/>
            <p:nvPr/>
          </p:nvSpPr>
          <p:spPr>
            <a:xfrm>
              <a:off x="293850" y="1836000"/>
              <a:ext cx="669600" cy="460800"/>
            </a:xfrm>
            <a:prstGeom prst="donut">
              <a:avLst>
                <a:gd name="adj" fmla="val 109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662" y="1165051"/>
            <a:ext cx="4846320" cy="25728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946400" y="3777941"/>
            <a:ext cx="2821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Enhancements: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Pen the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View all rosters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Providers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24845"/>
            <a:ext cx="8686800" cy="29112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820800" y="1293850"/>
            <a:ext cx="3852000" cy="612648"/>
          </a:xfrm>
          <a:prstGeom prst="wedgeRoundRectCallout">
            <a:avLst>
              <a:gd name="adj1" fmla="val -19189"/>
              <a:gd name="adj2" fmla="val 47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Display aligned Radiation/Imaging (RT/Is) and Targeted Radio-Pharm Facilities (TRFs) </a:t>
            </a:r>
            <a:endParaRPr lang="en-US" sz="1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3982800" y="2680466"/>
            <a:ext cx="3852000" cy="375329"/>
          </a:xfrm>
          <a:prstGeom prst="wedgeRoundRectCallout">
            <a:avLst>
              <a:gd name="adj1" fmla="val -20123"/>
              <a:gd name="adj2" fmla="val 448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Display modality credentialing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78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Browser and Role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0" y="798377"/>
            <a:ext cx="8961120" cy="18545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2771731"/>
            <a:ext cx="7955280" cy="23065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93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Roster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791489"/>
            <a:ext cx="7705725" cy="39147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1576800" y="2520000"/>
            <a:ext cx="2433600" cy="612648"/>
          </a:xfrm>
          <a:prstGeom prst="wedgeRoundRectCallout">
            <a:avLst>
              <a:gd name="adj1" fmla="val 102881"/>
              <a:gd name="adj2" fmla="val -76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Edit mode; business rules for person status and swim lanes are enforced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92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Roles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705120"/>
            <a:ext cx="7772400" cy="40875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2352221" y="3038400"/>
            <a:ext cx="914400" cy="612648"/>
          </a:xfrm>
          <a:prstGeom prst="wedgeRoundRectCallout">
            <a:avLst>
              <a:gd name="adj1" fmla="val 16962"/>
              <a:gd name="adj2" fmla="val -2830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Filter for roles</a:t>
            </a:r>
            <a:endParaRPr lang="en-US" sz="1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3548621" y="3038400"/>
            <a:ext cx="914400" cy="612648"/>
          </a:xfrm>
          <a:prstGeom prst="wedgeRoundRectCallout">
            <a:avLst>
              <a:gd name="adj1" fmla="val 78380"/>
              <a:gd name="adj2" fmla="val -209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Edit roles</a:t>
            </a:r>
            <a:endParaRPr lang="en-US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6392372" y="716961"/>
            <a:ext cx="1072800" cy="257663"/>
          </a:xfrm>
          <a:prstGeom prst="wedgeRoundRectCallout">
            <a:avLst>
              <a:gd name="adj1" fmla="val 71383"/>
              <a:gd name="adj2" fmla="val -55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roles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58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Registration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693279"/>
            <a:ext cx="6675120" cy="43979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8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LMS Training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304946"/>
            <a:ext cx="8595360" cy="29506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84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– What has Changed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0616"/>
            <a:ext cx="7886700" cy="3983859"/>
          </a:xfrm>
        </p:spPr>
        <p:txBody>
          <a:bodyPr/>
          <a:lstStyle/>
          <a:p>
            <a:r>
              <a:rPr lang="en-US" sz="1400" dirty="0"/>
              <a:t>No More Packet Screen </a:t>
            </a:r>
          </a:p>
          <a:p>
            <a:pPr lvl="1"/>
            <a:r>
              <a:rPr lang="en-US" sz="1400" dirty="0"/>
              <a:t>Packet Browser and the Packet Screen have been merged into one screen, the Packet Processing Screen, which incorporates all of the previous functionality of both screens</a:t>
            </a:r>
          </a:p>
          <a:p>
            <a:pPr lvl="2"/>
            <a:r>
              <a:rPr lang="en-US" sz="1400" dirty="0"/>
              <a:t>Data Filters (Person ID, Site ID, Protocol) have been pulled out of the grid search</a:t>
            </a:r>
          </a:p>
          <a:p>
            <a:pPr lvl="2"/>
            <a:r>
              <a:rPr lang="en-US" sz="1400" dirty="0"/>
              <a:t>Links to IRB Approval screen (IRB) and Site Registration screen (SR) are in the Indexing section</a:t>
            </a:r>
          </a:p>
          <a:p>
            <a:pPr lvl="2"/>
            <a:r>
              <a:rPr lang="en-US" sz="1400" dirty="0"/>
              <a:t>Additional Details now includes the following information</a:t>
            </a:r>
          </a:p>
          <a:p>
            <a:pPr lvl="3"/>
            <a:r>
              <a:rPr lang="en-US" sz="1400" dirty="0"/>
              <a:t>Submission Content</a:t>
            </a:r>
          </a:p>
          <a:p>
            <a:pPr lvl="3"/>
            <a:r>
              <a:rPr lang="en-US" sz="1400" dirty="0"/>
              <a:t>Submitter Contact Info</a:t>
            </a:r>
          </a:p>
          <a:p>
            <a:pPr lvl="3"/>
            <a:r>
              <a:rPr lang="en-US" sz="1400" dirty="0"/>
              <a:t>Processing Info; such as Priority, Assigned to, Status, Class, and Internal and External Comments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288918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Processing Demo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25244"/>
            <a:ext cx="7886700" cy="34375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4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Processing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25244"/>
            <a:ext cx="7886700" cy="34375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Processing - 2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02855"/>
            <a:ext cx="7886700" cy="348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Processing - 3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699" y="761329"/>
            <a:ext cx="6574242" cy="228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10" y="2977662"/>
            <a:ext cx="6514223" cy="17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the RSS Modernization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Modernize the look, feel, and functionality of RSS from the Oracle forms User Interface (UI) to a modern web-based, Single Page Application (SPA) using </a:t>
            </a:r>
            <a:r>
              <a:rPr lang="en-US" dirty="0" err="1" smtClean="0"/>
              <a:t>ReactJS</a:t>
            </a:r>
            <a:endParaRPr lang="en-US" dirty="0" smtClean="0"/>
          </a:p>
          <a:p>
            <a:r>
              <a:rPr lang="en-US" dirty="0" smtClean="0"/>
              <a:t>Ensure current functionality remains in place while setting the stage for  future enhancements</a:t>
            </a:r>
          </a:p>
          <a:p>
            <a:r>
              <a:rPr lang="en-US" dirty="0" smtClean="0"/>
              <a:t>Support smaller, more modular applications allowing for updates/maintenance to a single application without disruption to all applications</a:t>
            </a:r>
          </a:p>
          <a:p>
            <a:r>
              <a:rPr lang="en-US" dirty="0" smtClean="0"/>
              <a:t>Framework and components are extensible across applications improving consistency across applications </a:t>
            </a:r>
          </a:p>
          <a:p>
            <a:r>
              <a:rPr lang="en-US" dirty="0" smtClean="0"/>
              <a:t>Standardize access rules and centralize monitoring of systems for common issues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Registration Browser Demo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40495"/>
            <a:ext cx="7886700" cy="26070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Registration Browser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49761"/>
            <a:ext cx="7886700" cy="33884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IRB Approval Browser Demo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42127"/>
            <a:ext cx="7886700" cy="280375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IRB Approval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749358"/>
            <a:ext cx="7886700" cy="1999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21" y="2907323"/>
            <a:ext cx="7649958" cy="18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 - </a:t>
            </a:r>
            <a:r>
              <a:rPr lang="en-US" dirty="0" smtClean="0"/>
              <a:t>What is Continuing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Centralized access to on-demand reports for multiple domains (e.g., Regulatory, Funding, Accrual)</a:t>
            </a:r>
          </a:p>
          <a:p>
            <a:r>
              <a:rPr lang="en-US" dirty="0" smtClean="0"/>
              <a:t>Customizable report parameters to return specific relevant results</a:t>
            </a:r>
          </a:p>
          <a:p>
            <a:r>
              <a:rPr lang="en-US" dirty="0" smtClean="0"/>
              <a:t>Available report formats include PDF, CSV, and XLSX (not all formats are available for every report)</a:t>
            </a:r>
          </a:p>
          <a:p>
            <a:r>
              <a:rPr lang="en-US" dirty="0" smtClean="0"/>
              <a:t>Stakeholders can request custom reports when a suitable report is not available in the application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 – </a:t>
            </a:r>
            <a:r>
              <a:rPr lang="en-US" dirty="0" smtClean="0"/>
              <a:t>What has Changed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Filterable and sortable table of available reports</a:t>
            </a:r>
          </a:p>
          <a:p>
            <a:r>
              <a:rPr lang="en-US" dirty="0" smtClean="0"/>
              <a:t>Uncluttered interface</a:t>
            </a:r>
          </a:p>
          <a:p>
            <a:r>
              <a:rPr lang="en-US" dirty="0" smtClean="0"/>
              <a:t>Ability to view full report description at one time</a:t>
            </a:r>
          </a:p>
          <a:p>
            <a:r>
              <a:rPr lang="en-US" dirty="0" smtClean="0"/>
              <a:t>Availability of “shell” report before execution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Reports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17535"/>
            <a:ext cx="7954294" cy="44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Reports Browser, with Description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17535"/>
            <a:ext cx="7954294" cy="44259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706435"/>
            <a:ext cx="9143999" cy="4450221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46" y="2030404"/>
            <a:ext cx="84582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Set Parameters Screen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61" y="735132"/>
            <a:ext cx="8130633" cy="44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Requirements for Access to Modernized Applications for Cancer Trial Support Unit (CTSU), National Cancer Institute (NCI), authorized NCI contractors and support services, and Lead Protocol Organization (LPO) staff</a:t>
            </a:r>
          </a:p>
          <a:p>
            <a:pPr lvl="1"/>
            <a:r>
              <a:rPr lang="en-US" dirty="0" smtClean="0"/>
              <a:t>Active CTEP Registration Status</a:t>
            </a:r>
          </a:p>
          <a:p>
            <a:pPr lvl="1"/>
            <a:r>
              <a:rPr lang="en-US" dirty="0" smtClean="0"/>
              <a:t>Uses CTEP Identify and Access Management (IAM) credentials</a:t>
            </a:r>
          </a:p>
          <a:p>
            <a:pPr lvl="1"/>
            <a:r>
              <a:rPr lang="en-US" dirty="0" smtClean="0"/>
              <a:t>Active roster status on the CTSU roster aligned with the administrative organization (e.g., Alliance, IROC-Houston, DCTC, etc.)</a:t>
            </a:r>
          </a:p>
          <a:p>
            <a:pPr lvl="1"/>
            <a:r>
              <a:rPr lang="en-US" dirty="0" smtClean="0"/>
              <a:t>Appropriate staff role for read </a:t>
            </a:r>
            <a:r>
              <a:rPr lang="en-US" dirty="0" smtClean="0"/>
              <a:t>(general) access </a:t>
            </a:r>
            <a:r>
              <a:rPr lang="en-US" dirty="0" smtClean="0"/>
              <a:t>(e.g., NCI Staff, LPO Staff, etc.)</a:t>
            </a:r>
          </a:p>
          <a:p>
            <a:pPr lvl="1"/>
            <a:r>
              <a:rPr lang="en-US" dirty="0" smtClean="0"/>
              <a:t>Appropriate role for write access (e.g., </a:t>
            </a:r>
            <a:r>
              <a:rPr lang="en-US" dirty="0" smtClean="0"/>
              <a:t>LPO Protocol </a:t>
            </a:r>
            <a:r>
              <a:rPr lang="en-US" dirty="0" smtClean="0"/>
              <a:t>Specialist, </a:t>
            </a:r>
            <a:r>
              <a:rPr lang="en-US" dirty="0" smtClean="0"/>
              <a:t>LPO Roster </a:t>
            </a:r>
            <a:r>
              <a:rPr lang="en-US" dirty="0" smtClean="0"/>
              <a:t>Owner, etc.)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the Portal, Rostering and Regulatory are in internal production</a:t>
            </a:r>
          </a:p>
          <a:p>
            <a:r>
              <a:rPr lang="en-US" dirty="0" smtClean="0"/>
              <a:t>If you have access to the Protocol application, you will be able to view these applications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rite access has not yet been assigned</a:t>
            </a:r>
          </a:p>
          <a:p>
            <a:pPr lvl="1"/>
            <a:r>
              <a:rPr lang="en-US" dirty="0" smtClean="0"/>
              <a:t>Feel free to look around</a:t>
            </a:r>
          </a:p>
          <a:p>
            <a:r>
              <a:rPr lang="en-US" dirty="0" smtClean="0"/>
              <a:t>Will be reaching out to the RSS Authorizer/Membership Staff to determine who needs write access to Rostering; confirm RSS access</a:t>
            </a:r>
          </a:p>
          <a:p>
            <a:r>
              <a:rPr lang="en-US" dirty="0" smtClean="0"/>
              <a:t>Plan to go to full production with release of the Reports application in this spring</a:t>
            </a:r>
          </a:p>
          <a:p>
            <a:r>
              <a:rPr lang="en-US" dirty="0" smtClean="0"/>
              <a:t>.</a:t>
            </a:r>
            <a:r>
              <a:rPr lang="en-US" dirty="0" err="1" smtClean="0"/>
              <a:t>jnlp</a:t>
            </a:r>
            <a:r>
              <a:rPr lang="en-US" dirty="0" smtClean="0"/>
              <a:t> RSS will continue to be available for a limited time, but will be retired in mid-summer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Help Topics will be available for all applications</a:t>
            </a:r>
          </a:p>
          <a:p>
            <a:r>
              <a:rPr lang="en-US" dirty="0" smtClean="0"/>
              <a:t>Contact Martha Hering (</a:t>
            </a:r>
            <a:r>
              <a:rPr lang="en-US" dirty="0" smtClean="0">
                <a:hlinkClick r:id="rId2"/>
              </a:rPr>
              <a:t>marthahering@Westat.com</a:t>
            </a:r>
            <a:r>
              <a:rPr lang="en-US" dirty="0" smtClean="0"/>
              <a:t>) and Caroline Porter (</a:t>
            </a:r>
            <a:r>
              <a:rPr lang="en-US" dirty="0" smtClean="0">
                <a:hlinkClick r:id="rId3"/>
              </a:rPr>
              <a:t>carolineporter@Westat.com</a:t>
            </a:r>
            <a:r>
              <a:rPr lang="en-US" dirty="0" smtClean="0"/>
              <a:t>) with questions</a:t>
            </a:r>
          </a:p>
          <a:p>
            <a:r>
              <a:rPr lang="en-US" dirty="0" smtClean="0"/>
              <a:t>We can provide targeted Lead Protocol Organization/Roster Owner organization trainings upon request after the full </a:t>
            </a:r>
            <a:r>
              <a:rPr lang="en-US" smtClean="0"/>
              <a:t>production release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C3B68-0ECC-E24B-B576-48BE2D3C0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9D23C-5C0F-984B-B958-14A5C017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9863" y="2292226"/>
            <a:ext cx="4288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5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Experience – Browsers and Export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988"/>
            <a:ext cx="9144000" cy="39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808976"/>
              </p:ext>
            </p:extLst>
          </p:nvPr>
        </p:nvGraphicFramePr>
        <p:xfrm>
          <a:off x="197350" y="1593687"/>
          <a:ext cx="8749296" cy="326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648">
                  <a:extLst>
                    <a:ext uri="{9D8B030D-6E8A-4147-A177-3AD203B41FA5}">
                      <a16:colId xmlns:a16="http://schemas.microsoft.com/office/drawing/2014/main" val="1189048630"/>
                    </a:ext>
                  </a:extLst>
                </a:gridCol>
                <a:gridCol w="4374648">
                  <a:extLst>
                    <a:ext uri="{9D8B030D-6E8A-4147-A177-3AD203B41FA5}">
                      <a16:colId xmlns:a16="http://schemas.microsoft.com/office/drawing/2014/main" val="1157788360"/>
                    </a:ext>
                  </a:extLst>
                </a:gridCol>
              </a:tblGrid>
              <a:tr h="352414">
                <a:tc>
                  <a:txBody>
                    <a:bodyPr/>
                    <a:lstStyle/>
                    <a:p>
                      <a:r>
                        <a:rPr lang="en-US" dirty="0" smtClean="0"/>
                        <a:t>Spine Collapsed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Spine Expanded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83700"/>
                  </a:ext>
                </a:extLst>
              </a:tr>
              <a:tr h="29087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5765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679891" cy="693279"/>
          </a:xfrm>
        </p:spPr>
        <p:txBody>
          <a:bodyPr/>
          <a:lstStyle/>
          <a:p>
            <a:r>
              <a:rPr lang="en-US" dirty="0" smtClean="0"/>
              <a:t>Common Experience – Navigation  Between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Navigation between applications will use the “spine”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33" y="1999489"/>
            <a:ext cx="2120409" cy="2804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82" y="1999489"/>
            <a:ext cx="2120410" cy="28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9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Experience – Navigation Within Applications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primary navigation methods within a single application:</a:t>
            </a:r>
          </a:p>
          <a:p>
            <a:pPr lvl="1"/>
            <a:r>
              <a:rPr lang="en-US" dirty="0" smtClean="0"/>
              <a:t>Menu items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288925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90" y="1762227"/>
            <a:ext cx="3531514" cy="166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90" y="4047087"/>
            <a:ext cx="55721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Experience – Error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Error/notification messages appear in one of three ways:</a:t>
            </a:r>
          </a:p>
          <a:p>
            <a:pPr lvl="1"/>
            <a:r>
              <a:rPr lang="en-US" dirty="0" smtClean="0"/>
              <a:t>In a pop-up window</a:t>
            </a:r>
          </a:p>
          <a:p>
            <a:pPr lvl="1"/>
            <a:r>
              <a:rPr lang="en-US" dirty="0" smtClean="0"/>
              <a:t>Near a relevant data field</a:t>
            </a:r>
          </a:p>
          <a:p>
            <a:pPr marL="288925" lvl="1" indent="0">
              <a:buNone/>
            </a:pPr>
            <a:endParaRPr lang="en-US" dirty="0" smtClean="0"/>
          </a:p>
          <a:p>
            <a:pPr marL="288925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As a “toaster” message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Cancer Trials Support Unit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41" y="2160207"/>
            <a:ext cx="3364018" cy="761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1" y="3365666"/>
            <a:ext cx="7051845" cy="6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SU2020">
  <a:themeElements>
    <a:clrScheme name="Westat1 1">
      <a:dk1>
        <a:srgbClr val="000000"/>
      </a:dk1>
      <a:lt1>
        <a:srgbClr val="FFFFFF"/>
      </a:lt1>
      <a:dk2>
        <a:srgbClr val="1A2A57"/>
      </a:dk2>
      <a:lt2>
        <a:srgbClr val="E7E6E6"/>
      </a:lt2>
      <a:accent1>
        <a:srgbClr val="00467F"/>
      </a:accent1>
      <a:accent2>
        <a:srgbClr val="A71C20"/>
      </a:accent2>
      <a:accent3>
        <a:srgbClr val="007E9D"/>
      </a:accent3>
      <a:accent4>
        <a:srgbClr val="FAA61A"/>
      </a:accent4>
      <a:accent5>
        <a:srgbClr val="542785"/>
      </a:accent5>
      <a:accent6>
        <a:srgbClr val="3A7B3C"/>
      </a:accent6>
      <a:hlink>
        <a:srgbClr val="0563C1"/>
      </a:hlink>
      <a:folHlink>
        <a:srgbClr val="696C6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SU 2020 Template.potx" id="{828401BE-8D4A-4852-B1C1-A253988E4F6D}" vid="{48CED96C-37F6-4440-8450-5FBE7D8252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4E221CED93354D915E6171A0D225C3" ma:contentTypeVersion="7" ma:contentTypeDescription="Create a new document." ma:contentTypeScope="" ma:versionID="de3b9e1408a42a184f8586f132a25348">
  <xsd:schema xmlns:xsd="http://www.w3.org/2001/XMLSchema" xmlns:xs="http://www.w3.org/2001/XMLSchema" xmlns:p="http://schemas.microsoft.com/office/2006/metadata/properties" xmlns:ns2="5f3cdd47-2679-4a24-8ef2-522efbba49f1" targetNamespace="http://schemas.microsoft.com/office/2006/metadata/properties" ma:root="true" ma:fieldsID="8b2d5a5612fb0009e834c060a73b534e" ns2:_="">
    <xsd:import namespace="5f3cdd47-2679-4a24-8ef2-522efbba49f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cdd47-2679-4a24-8ef2-522efbba4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9D23A1-D989-482B-B27F-7CB52FAD1B74}"/>
</file>

<file path=customXml/itemProps2.xml><?xml version="1.0" encoding="utf-8"?>
<ds:datastoreItem xmlns:ds="http://schemas.openxmlformats.org/officeDocument/2006/customXml" ds:itemID="{93F86952-6880-4A50-94CB-D55EA33882C2}"/>
</file>

<file path=customXml/itemProps3.xml><?xml version="1.0" encoding="utf-8"?>
<ds:datastoreItem xmlns:ds="http://schemas.openxmlformats.org/officeDocument/2006/customXml" ds:itemID="{DF348A29-D05F-4703-9027-64C52C8B036B}"/>
</file>

<file path=docProps/app.xml><?xml version="1.0" encoding="utf-8"?>
<Properties xmlns="http://schemas.openxmlformats.org/officeDocument/2006/extended-properties" xmlns:vt="http://schemas.openxmlformats.org/officeDocument/2006/docPropsVTypes">
  <Template>CTSU 2020 Template</Template>
  <TotalTime>995</TotalTime>
  <Words>1563</Words>
  <Application>Microsoft Office PowerPoint</Application>
  <PresentationFormat>On-screen Show (16:9)</PresentationFormat>
  <Paragraphs>305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.PingFang SC Regular</vt:lpstr>
      <vt:lpstr>Arial</vt:lpstr>
      <vt:lpstr>Calibri</vt:lpstr>
      <vt:lpstr>Franklin Gothic Book</vt:lpstr>
      <vt:lpstr>Verdana</vt:lpstr>
      <vt:lpstr>Zapf Dingbats</vt:lpstr>
      <vt:lpstr>CTSU2020</vt:lpstr>
      <vt:lpstr>Regulatory Support System (RSS) Modernization Training</vt:lpstr>
      <vt:lpstr>Agenda</vt:lpstr>
      <vt:lpstr>Overview</vt:lpstr>
      <vt:lpstr>Purpose of the RSS Modernization</vt:lpstr>
      <vt:lpstr>Access</vt:lpstr>
      <vt:lpstr>Common Experience – Browsers and Export</vt:lpstr>
      <vt:lpstr>Common Experience – Navigation  Between Applications</vt:lpstr>
      <vt:lpstr>Common Experience – Navigation Within Applications </vt:lpstr>
      <vt:lpstr>Common Experience – Error Messages</vt:lpstr>
      <vt:lpstr>Common Experience – Help and Feedback</vt:lpstr>
      <vt:lpstr>The Portal </vt:lpstr>
      <vt:lpstr>The Portal</vt:lpstr>
      <vt:lpstr>Roster Maintenance</vt:lpstr>
      <vt:lpstr>Roster Maintenance</vt:lpstr>
      <vt:lpstr>Roster Maintenance - What is Continuing</vt:lpstr>
      <vt:lpstr>Roster Maintenance – What has Changed</vt:lpstr>
      <vt:lpstr>My Tasks</vt:lpstr>
      <vt:lpstr>Credentialing</vt:lpstr>
      <vt:lpstr>Person Finder – Where’s Megan?</vt:lpstr>
      <vt:lpstr>i Buttons – Confirm Search</vt:lpstr>
      <vt:lpstr>Person Finder - Advanced Search</vt:lpstr>
      <vt:lpstr>Institution Finder</vt:lpstr>
      <vt:lpstr>Institution and Person Attributes</vt:lpstr>
      <vt:lpstr>Institution and Person Address and Contacts</vt:lpstr>
      <vt:lpstr>Institution Browsers</vt:lpstr>
      <vt:lpstr>Institution Roster</vt:lpstr>
      <vt:lpstr>Institution Roster Tree</vt:lpstr>
      <vt:lpstr>Institution Providers</vt:lpstr>
      <vt:lpstr>Person Browser and Role Browser</vt:lpstr>
      <vt:lpstr>Person Roster</vt:lpstr>
      <vt:lpstr>Person Roles</vt:lpstr>
      <vt:lpstr>Person Registration Data</vt:lpstr>
      <vt:lpstr>LMS Training</vt:lpstr>
      <vt:lpstr>Regulatory</vt:lpstr>
      <vt:lpstr>Regulatory – What has Changed</vt:lpstr>
      <vt:lpstr>Packet Processing Demo</vt:lpstr>
      <vt:lpstr>Packet Processing</vt:lpstr>
      <vt:lpstr>Packet Processing - 2</vt:lpstr>
      <vt:lpstr>Packet Processing - 3</vt:lpstr>
      <vt:lpstr>Site Registration Browser Demo</vt:lpstr>
      <vt:lpstr>Site Registration Browser</vt:lpstr>
      <vt:lpstr>IRB Approval Browser Demo</vt:lpstr>
      <vt:lpstr>IRB Approval Browser</vt:lpstr>
      <vt:lpstr>Reports</vt:lpstr>
      <vt:lpstr>Report - What is Continuing</vt:lpstr>
      <vt:lpstr>Reports – What has Changed</vt:lpstr>
      <vt:lpstr>The Reports Browser</vt:lpstr>
      <vt:lpstr>The Reports Browser, with Description</vt:lpstr>
      <vt:lpstr>The Set Parameters Screen</vt:lpstr>
      <vt:lpstr>Next Steps</vt:lpstr>
      <vt:lpstr>Next Steps</vt:lpstr>
      <vt:lpstr>More Help</vt:lpstr>
      <vt:lpstr>Thank You</vt:lpstr>
    </vt:vector>
  </TitlesOfParts>
  <Manager/>
  <Company>Westat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CTSU Template</dc:title>
  <dc:subject>Westat Corporate PowerPoint Template</dc:subject>
  <dc:creator>Martha Hering</dc:creator>
  <cp:keywords>Westat Corporate PowerPoint Template, marketing, presentation, conference presentation, client presentation</cp:keywords>
  <dc:description/>
  <cp:lastModifiedBy>Martha Hering</cp:lastModifiedBy>
  <cp:revision>57</cp:revision>
  <cp:lastPrinted>2019-01-25T18:29:40Z</cp:lastPrinted>
  <dcterms:created xsi:type="dcterms:W3CDTF">2022-03-07T13:31:16Z</dcterms:created>
  <dcterms:modified xsi:type="dcterms:W3CDTF">2022-03-17T14:29:05Z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0x010100854E221CED93354D915E6171A0D225C3</vt:lpwstr>
  </property>
</Properties>
</file>